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1" r:id="rId3"/>
    <p:sldId id="289" r:id="rId4"/>
    <p:sldId id="269" r:id="rId5"/>
    <p:sldId id="282" r:id="rId6"/>
    <p:sldId id="284" r:id="rId7"/>
    <p:sldId id="285" r:id="rId8"/>
    <p:sldId id="295" r:id="rId9"/>
    <p:sldId id="291" r:id="rId10"/>
    <p:sldId id="276" r:id="rId11"/>
    <p:sldId id="288" r:id="rId12"/>
    <p:sldId id="297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284410B-D414-409F-B9A9-C73E26F6E4C6}">
          <p14:sldIdLst>
            <p14:sldId id="256"/>
            <p14:sldId id="261"/>
            <p14:sldId id="289"/>
            <p14:sldId id="269"/>
            <p14:sldId id="282"/>
            <p14:sldId id="284"/>
            <p14:sldId id="285"/>
            <p14:sldId id="295"/>
            <p14:sldId id="291"/>
            <p14:sldId id="276"/>
            <p14:sldId id="288"/>
          </p14:sldIdLst>
        </p14:section>
        <p14:section name="Untitled Section" id="{A4087C21-0AE3-427A-8F6B-9AED508F39B4}">
          <p14:sldIdLst>
            <p14:sldId id="297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CBB"/>
    <a:srgbClr val="005493"/>
    <a:srgbClr val="699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2" autoAdjust="0"/>
    <p:restoredTop sz="86485"/>
  </p:normalViewPr>
  <p:slideViewPr>
    <p:cSldViewPr snapToGrid="0">
      <p:cViewPr varScale="1">
        <p:scale>
          <a:sx n="98" d="100"/>
          <a:sy n="98" d="100"/>
        </p:scale>
        <p:origin x="134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3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51364-7D32-5E4A-89E6-681A7FD43FD7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929E6-6744-B04E-8EF8-A6BF27079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99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B9B70-781C-8C4D-A465-DD4D09EF471A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1ABFF-977E-7347-86E3-BDF475FA8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88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1ABFF-977E-7347-86E3-BDF475FA82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08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1ABFF-977E-7347-86E3-BDF475FA82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8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757" y="1705841"/>
            <a:ext cx="4494835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9757" y="3352140"/>
            <a:ext cx="4494835" cy="1096899"/>
          </a:xfrm>
        </p:spPr>
        <p:txBody>
          <a:bodyPr anchor="t">
            <a:normAutofit/>
          </a:bodyPr>
          <a:lstStyle>
            <a:lvl1pPr marL="0" indent="0" algn="r">
              <a:buNone/>
              <a:defRPr sz="3600">
                <a:solidFill>
                  <a:srgbClr val="387CB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0" name="Rectangle 25"/>
            <p:cNvSpPr/>
            <p:nvPr userDrawn="1"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3" name="Picture 32" descr="BRT-logo-h-p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4058" y="5936757"/>
            <a:ext cx="4051808" cy="6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rgbClr val="387CB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rgbClr val="387CB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rgbClr val="387CB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00549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rgbClr val="387CB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00549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rgbClr val="387CB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rgbClr val="387CB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493370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1493370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491909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068171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1491909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068171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3" name="Rectangle 25"/>
            <p:cNvSpPr/>
            <p:nvPr userDrawn="1"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6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1477765"/>
            <a:ext cx="8596668" cy="3913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BBB6C-851B-46C5-9D25-3339890F8EE3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E7C9649-D03E-438C-99D8-65209249E8A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BRT-logo-h-p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824058" y="5936757"/>
            <a:ext cx="405180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0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vo" charset="0"/>
          <a:ea typeface="Arvo" charset="0"/>
          <a:cs typeface="Arvo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bobrogerstravel.grcoll.co/go/ofallonhsc2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1342" y="2045214"/>
            <a:ext cx="6040756" cy="1646302"/>
          </a:xfrm>
        </p:spPr>
        <p:txBody>
          <a:bodyPr/>
          <a:lstStyle/>
          <a:p>
            <a:r>
              <a:rPr lang="en-US" dirty="0"/>
              <a:t>Nashville , TN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807263" y="3973215"/>
            <a:ext cx="4494835" cy="1096899"/>
          </a:xfrm>
        </p:spPr>
        <p:txBody>
          <a:bodyPr>
            <a:normAutofit/>
          </a:bodyPr>
          <a:lstStyle/>
          <a:p>
            <a:r>
              <a:rPr lang="en-US" dirty="0"/>
              <a:t>JUNE 10-13, 2024</a:t>
            </a:r>
          </a:p>
        </p:txBody>
      </p:sp>
      <p:sp>
        <p:nvSpPr>
          <p:cNvPr id="14" name="Rectangle 28"/>
          <p:cNvSpPr/>
          <p:nvPr/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29"/>
          <p:cNvSpPr/>
          <p:nvPr/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Subtitle 6"/>
          <p:cNvSpPr txBox="1">
            <a:spLocks/>
          </p:cNvSpPr>
          <p:nvPr/>
        </p:nvSpPr>
        <p:spPr>
          <a:xfrm>
            <a:off x="261341" y="1222540"/>
            <a:ext cx="5914181" cy="1363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3600" kern="1200">
                <a:solidFill>
                  <a:srgbClr val="387CB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O’FALLON TOWNSHIP</a:t>
            </a:r>
          </a:p>
          <a:p>
            <a:r>
              <a:rPr lang="en-US" dirty="0"/>
              <a:t>HIGH SCHOOL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098" y="1230014"/>
            <a:ext cx="5760150" cy="384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149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Payment Schedule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711455"/>
              </p:ext>
            </p:extLst>
          </p:nvPr>
        </p:nvGraphicFramePr>
        <p:xfrm>
          <a:off x="1067859" y="1270000"/>
          <a:ext cx="3300404" cy="3343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0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49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Participant Type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Occupancy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4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Student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$999.00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(all students in quad occupancy)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4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Chaperone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$1,158.00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(double occupancy)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72E6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$1,475.00 </a:t>
                      </a:r>
                      <a:b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72E6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72E6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(single occupancy)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90342"/>
              </p:ext>
            </p:extLst>
          </p:nvPr>
        </p:nvGraphicFramePr>
        <p:xfrm>
          <a:off x="5047737" y="1396845"/>
          <a:ext cx="6912497" cy="369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5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4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2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Payment Details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Due Date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Amount Due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Registration Deadline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September 29, 2023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---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Deposit + Insurance Premium (if selected)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October </a:t>
                      </a:r>
                      <a:r>
                        <a:rPr lang="en-US" sz="1400" baseline="0" dirty="0">
                          <a:effectLst/>
                        </a:rPr>
                        <a:t>6</a:t>
                      </a:r>
                      <a:r>
                        <a:rPr lang="en-US" sz="1400" dirty="0">
                          <a:effectLst/>
                        </a:rPr>
                        <a:t>, 2023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$100.00 per traveler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r>
                        <a:rPr lang="en-US" sz="1800" baseline="30000">
                          <a:effectLst/>
                        </a:rPr>
                        <a:t>nd</a:t>
                      </a:r>
                      <a:r>
                        <a:rPr lang="en-US" sz="1800">
                          <a:effectLst/>
                        </a:rPr>
                        <a:t> Payment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November 17,</a:t>
                      </a:r>
                      <a:r>
                        <a:rPr lang="en-US" sz="1400" dirty="0">
                          <a:effectLst/>
                        </a:rPr>
                        <a:t> 2023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$200.00 per traveler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r>
                        <a:rPr lang="en-US" sz="1800" baseline="30000">
                          <a:effectLst/>
                        </a:rPr>
                        <a:t>rd</a:t>
                      </a:r>
                      <a:r>
                        <a:rPr lang="en-US" sz="1800">
                          <a:effectLst/>
                        </a:rPr>
                        <a:t> Payment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January 12</a:t>
                      </a:r>
                      <a:r>
                        <a:rPr lang="en-US" sz="1400" dirty="0">
                          <a:effectLst/>
                        </a:rPr>
                        <a:t>, 2024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$200.00 per traveler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r>
                        <a:rPr lang="en-US" sz="1800" baseline="30000">
                          <a:effectLst/>
                        </a:rPr>
                        <a:t>th</a:t>
                      </a:r>
                      <a:r>
                        <a:rPr lang="en-US" sz="1800">
                          <a:effectLst/>
                        </a:rPr>
                        <a:t> Payment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February 23, 2024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$200.00 per traveler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Final Payment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April 19, 2024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Remaining Balance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64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BRT Payments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387BBB"/>
              </a:buClr>
            </a:pPr>
            <a:r>
              <a:rPr lang="en-US" dirty="0">
                <a:solidFill>
                  <a:srgbClr val="072E6C"/>
                </a:solidFill>
              </a:rPr>
              <a:t>Secure, online payment system</a:t>
            </a:r>
          </a:p>
          <a:p>
            <a:pPr lvl="0">
              <a:buClr>
                <a:srgbClr val="387BBB"/>
              </a:buClr>
            </a:pPr>
            <a:r>
              <a:rPr lang="en-US" dirty="0">
                <a:solidFill>
                  <a:srgbClr val="072E6C"/>
                </a:solidFill>
              </a:rPr>
              <a:t>All payments processed automatically online per the payment schedule.</a:t>
            </a:r>
          </a:p>
          <a:p>
            <a:pPr lvl="0">
              <a:buClr>
                <a:srgbClr val="387BBB"/>
              </a:buClr>
            </a:pPr>
            <a:r>
              <a:rPr lang="en-US" dirty="0">
                <a:solidFill>
                  <a:srgbClr val="072E6C"/>
                </a:solidFill>
              </a:rPr>
              <a:t>Ability to opt-in for travel protection</a:t>
            </a:r>
          </a:p>
          <a:p>
            <a:pPr lvl="1">
              <a:buClr>
                <a:srgbClr val="387BBB"/>
              </a:buClr>
            </a:pPr>
            <a:r>
              <a:rPr lang="en-US" dirty="0">
                <a:solidFill>
                  <a:srgbClr val="072E6C"/>
                </a:solidFill>
              </a:rPr>
              <a:t>Automatically takes out the premium at the same time as the deposit</a:t>
            </a:r>
          </a:p>
          <a:p>
            <a:pPr lvl="0">
              <a:buClr>
                <a:srgbClr val="387BBB"/>
              </a:buClr>
            </a:pPr>
            <a:r>
              <a:rPr lang="en-US" dirty="0">
                <a:solidFill>
                  <a:srgbClr val="072E6C"/>
                </a:solidFill>
              </a:rPr>
              <a:t>Ability to pay with ACH (E-check) or pay via credit card (additional 3% credit card fees)</a:t>
            </a:r>
          </a:p>
          <a:p>
            <a:pPr lvl="0">
              <a:buClr>
                <a:srgbClr val="387BBB"/>
              </a:buClr>
            </a:pPr>
            <a:endParaRPr lang="en-US" dirty="0"/>
          </a:p>
          <a:p>
            <a:pPr lvl="0">
              <a:buClr>
                <a:srgbClr val="387BBB"/>
              </a:buClr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https://bobrogerstravel.grcoll.co/go/ofallonhsc24</a:t>
            </a:r>
            <a:endParaRPr lang="en-US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387BBB"/>
              </a:buClr>
            </a:pPr>
            <a:endParaRPr lang="en-US" dirty="0"/>
          </a:p>
          <a:p>
            <a:pPr lvl="0">
              <a:buClr>
                <a:srgbClr val="387BBB"/>
              </a:buClr>
            </a:pPr>
            <a:r>
              <a:rPr lang="en-US" dirty="0"/>
              <a:t>Trip Code: </a:t>
            </a:r>
            <a:r>
              <a:rPr lang="en-US" sz="1800" b="1" dirty="0">
                <a:solidFill>
                  <a:srgbClr val="00206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OFALLONHSC24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53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Insurance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780" y="-48917"/>
            <a:ext cx="6773220" cy="1066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521" y="975360"/>
            <a:ext cx="7269480" cy="5882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05766-892D-9D07-561C-76EC089F3DB2}"/>
              </a:ext>
            </a:extLst>
          </p:cNvPr>
          <p:cNvSpPr txBox="1"/>
          <p:nvPr/>
        </p:nvSpPr>
        <p:spPr>
          <a:xfrm>
            <a:off x="486384" y="1741251"/>
            <a:ext cx="4007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 recommend the Enhanced Plan F561E (with Cancel for Any Reason coverage)</a:t>
            </a:r>
          </a:p>
        </p:txBody>
      </p:sp>
    </p:spTree>
    <p:extLst>
      <p:ext uri="{BB962C8B-B14F-4D97-AF65-F5344CB8AC3E}">
        <p14:creationId xmlns:p14="http://schemas.microsoft.com/office/powerpoint/2010/main" val="3867153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16542" y="2191335"/>
            <a:ext cx="5076825" cy="14668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Email: travelersupport@bobrogerstravel.com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16542" y="988395"/>
            <a:ext cx="5076825" cy="817562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316671" y="3708907"/>
            <a:ext cx="5076696" cy="1175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449839" y="2096429"/>
            <a:ext cx="2207114" cy="2698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400" dirty="0"/>
              <a:t>Thank you for the opportunity to plan the trip of a lifetime for your group!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891454" y="2029523"/>
            <a:ext cx="0" cy="2966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13678" y="5731727"/>
            <a:ext cx="4326673" cy="892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BRT-logo-h-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9050" y="5568175"/>
            <a:ext cx="405180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3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BRT: Since 1981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Founded and owned by a band director</a:t>
            </a:r>
          </a:p>
          <a:p>
            <a:r>
              <a:rPr lang="en-US" dirty="0"/>
              <a:t>Executed over 6,500 tours</a:t>
            </a:r>
          </a:p>
          <a:p>
            <a:r>
              <a:rPr lang="en-US" dirty="0"/>
              <a:t>Disney Youth Programs </a:t>
            </a:r>
            <a:r>
              <a:rPr lang="en-US" dirty="0" err="1"/>
              <a:t>PremEar</a:t>
            </a:r>
            <a:r>
              <a:rPr lang="en-US" dirty="0"/>
              <a:t> Travel Planner</a:t>
            </a:r>
          </a:p>
          <a:p>
            <a:r>
              <a:rPr lang="en-US" dirty="0"/>
              <a:t>The top producer for Disney Performing Arts </a:t>
            </a:r>
            <a:r>
              <a:rPr lang="en-US" dirty="0" err="1"/>
              <a:t>OnStage</a:t>
            </a:r>
            <a:r>
              <a:rPr lang="en-US" dirty="0"/>
              <a:t> programs at the Walt Disney World® Resort</a:t>
            </a:r>
          </a:p>
          <a:p>
            <a:r>
              <a:rPr lang="en-US" dirty="0"/>
              <a:t>Recipient of Disney’s prestigious Partners Award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Member of the Student &amp; Youth Travel Association and the National Tour Association</a:t>
            </a:r>
          </a:p>
          <a:p>
            <a:r>
              <a:rPr lang="en-US" dirty="0"/>
              <a:t>Sponsor of the Illinois Music Education Association, the National Band Association, the American Choral Directors Association, among others</a:t>
            </a:r>
          </a:p>
          <a:p>
            <a:r>
              <a:rPr lang="en-US" dirty="0"/>
              <a:t>Corporate sponsor of the Make-A-Wish Foundation</a:t>
            </a:r>
          </a:p>
        </p:txBody>
      </p:sp>
    </p:spTree>
    <p:extLst>
      <p:ext uri="{BB962C8B-B14F-4D97-AF65-F5344CB8AC3E}">
        <p14:creationId xmlns:p14="http://schemas.microsoft.com/office/powerpoint/2010/main" val="2329189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 Highlights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Recording Session at RCA Studio B</a:t>
            </a:r>
          </a:p>
          <a:p>
            <a:r>
              <a:rPr lang="en-US" sz="2000" dirty="0"/>
              <a:t>Vanderbilt University Clinic</a:t>
            </a:r>
          </a:p>
          <a:p>
            <a:r>
              <a:rPr lang="en-US" sz="2000" dirty="0"/>
              <a:t>Performance outside the Grand Ole Opry </a:t>
            </a:r>
          </a:p>
          <a:p>
            <a:r>
              <a:rPr lang="en-US" sz="2000" dirty="0"/>
              <a:t>Grand Ole Opry Show</a:t>
            </a:r>
          </a:p>
          <a:p>
            <a:r>
              <a:rPr lang="en-US" sz="2000" dirty="0"/>
              <a:t>Honky </a:t>
            </a:r>
            <a:r>
              <a:rPr lang="en-US" sz="2000" dirty="0" err="1"/>
              <a:t>Tonk</a:t>
            </a:r>
            <a:r>
              <a:rPr lang="en-US" sz="2000" dirty="0"/>
              <a:t> Party!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703" y="1327558"/>
            <a:ext cx="5593394" cy="3916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2582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Itinerary - Monday, June 10, 2024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1477765"/>
            <a:ext cx="10276416" cy="3913632"/>
          </a:xfrm>
        </p:spPr>
        <p:txBody>
          <a:bodyPr/>
          <a:lstStyle/>
          <a:p>
            <a:r>
              <a:rPr lang="en-US" dirty="0"/>
              <a:t>9AM – Motor coaches arrive at </a:t>
            </a:r>
            <a:r>
              <a:rPr lang="en-US" b="1" dirty="0"/>
              <a:t>O’Fallon Township HS</a:t>
            </a:r>
          </a:p>
          <a:p>
            <a:r>
              <a:rPr lang="en-US" dirty="0"/>
              <a:t>10AM – Depart for </a:t>
            </a:r>
            <a:r>
              <a:rPr lang="en-US" b="1" dirty="0"/>
              <a:t>Nashville, TN!</a:t>
            </a:r>
          </a:p>
          <a:p>
            <a:r>
              <a:rPr lang="en-US" dirty="0"/>
              <a:t>4:30PM – Arrive in </a:t>
            </a:r>
            <a:r>
              <a:rPr lang="en-US" b="1" dirty="0"/>
              <a:t>Nashville at Top Golf and enjoy dinner and golfing!</a:t>
            </a:r>
          </a:p>
          <a:p>
            <a:r>
              <a:rPr lang="en-US" dirty="0"/>
              <a:t>8PM – Check in to your hotel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694AD-E361-B0AE-80A2-D52AEC0E8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209" y="2688727"/>
            <a:ext cx="6948791" cy="416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4169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559" y="297561"/>
            <a:ext cx="8596668" cy="816864"/>
          </a:xfrm>
        </p:spPr>
        <p:txBody>
          <a:bodyPr/>
          <a:lstStyle/>
          <a:p>
            <a:r>
              <a:rPr lang="en-US" dirty="0"/>
              <a:t>Itinerary - Tuesday, June 11,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559" y="1114425"/>
            <a:ext cx="8596668" cy="3913632"/>
          </a:xfrm>
        </p:spPr>
        <p:txBody>
          <a:bodyPr/>
          <a:lstStyle/>
          <a:p>
            <a:r>
              <a:rPr lang="en-US" dirty="0"/>
              <a:t>AM – </a:t>
            </a:r>
            <a:r>
              <a:rPr lang="en-US" b="1" dirty="0"/>
              <a:t>Tour RCA Studio B – Participate in a recording session</a:t>
            </a:r>
          </a:p>
          <a:p>
            <a:r>
              <a:rPr lang="en-US" dirty="0"/>
              <a:t>11AM – Tour the </a:t>
            </a:r>
            <a:r>
              <a:rPr lang="en-US" b="1" dirty="0"/>
              <a:t>Country Music Hall of Fame</a:t>
            </a:r>
          </a:p>
          <a:p>
            <a:r>
              <a:rPr lang="en-US" dirty="0"/>
              <a:t>PM – Opry Mills Mall lunch </a:t>
            </a:r>
            <a:r>
              <a:rPr lang="en-US" i="1" dirty="0"/>
              <a:t>(student cost)</a:t>
            </a:r>
          </a:p>
          <a:p>
            <a:r>
              <a:rPr lang="en-US" dirty="0"/>
              <a:t>2PM – </a:t>
            </a:r>
            <a:r>
              <a:rPr lang="en-US" b="1" dirty="0"/>
              <a:t>Backstage Tour of the Grand Ole Opry</a:t>
            </a:r>
          </a:p>
          <a:p>
            <a:r>
              <a:rPr lang="en-US" dirty="0"/>
              <a:t>4:30PM – </a:t>
            </a:r>
            <a:r>
              <a:rPr lang="en-US" b="1" dirty="0"/>
              <a:t>Early Group dinner at Paula Deen’s Family Kitchen</a:t>
            </a:r>
          </a:p>
          <a:p>
            <a:r>
              <a:rPr lang="en-US" dirty="0"/>
              <a:t>PM – </a:t>
            </a:r>
            <a:r>
              <a:rPr lang="en-US" b="1" dirty="0"/>
              <a:t>Performance outside the Grand ole Opry</a:t>
            </a:r>
          </a:p>
          <a:p>
            <a:r>
              <a:rPr lang="en-US" dirty="0"/>
              <a:t>7PM – Enjoy a </a:t>
            </a:r>
            <a:r>
              <a:rPr lang="en-US" b="1" dirty="0"/>
              <a:t>Grand Ole Opry Performance!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FF4C9-6B1F-E079-980A-C1341993D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611" y="-79471"/>
            <a:ext cx="4837889" cy="271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1B944-BFC3-E6C3-099A-3565B5AB7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524" y="2399132"/>
            <a:ext cx="5033976" cy="2628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706C0-0225-5356-CAFA-A911CEFC4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336" y="4382821"/>
            <a:ext cx="3805527" cy="2540432"/>
          </a:xfrm>
          <a:prstGeom prst="rect">
            <a:avLst/>
          </a:prstGeom>
        </p:spPr>
      </p:pic>
      <p:pic>
        <p:nvPicPr>
          <p:cNvPr id="8" name="Picture 2" descr="A Virtual Backstage Tour of the Grand Ole Opry [PHOTOS]">
            <a:extLst>
              <a:ext uri="{FF2B5EF4-FFF2-40B4-BE49-F238E27FC236}">
                <a16:creationId xmlns:a16="http://schemas.microsoft.com/office/drawing/2014/main" id="{0AC61DBE-1701-A9AB-7927-27AD23045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048" y="3845316"/>
            <a:ext cx="3170450" cy="2088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A4C957-E8CD-62B6-2876-4C29B9070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355" y="4662228"/>
            <a:ext cx="3245201" cy="216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97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Itinerary - Wednesday, June 12,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 – </a:t>
            </a:r>
            <a:r>
              <a:rPr lang="en-US" b="1" dirty="0"/>
              <a:t>Vanderbilt University Clinic/tour</a:t>
            </a:r>
          </a:p>
          <a:p>
            <a:r>
              <a:rPr lang="en-US" dirty="0"/>
              <a:t>AM – </a:t>
            </a:r>
            <a:r>
              <a:rPr lang="en-US" b="1" dirty="0"/>
              <a:t>Belmont University Tour</a:t>
            </a:r>
          </a:p>
          <a:p>
            <a:r>
              <a:rPr lang="en-US" dirty="0"/>
              <a:t>PM – Lunch at the </a:t>
            </a:r>
            <a:r>
              <a:rPr lang="en-US" b="1" dirty="0"/>
              <a:t>Nashville Farmers Market </a:t>
            </a:r>
            <a:r>
              <a:rPr lang="en-US" dirty="0"/>
              <a:t>(</a:t>
            </a:r>
            <a:r>
              <a:rPr lang="en-US" i="1" dirty="0"/>
              <a:t>student cost)</a:t>
            </a:r>
          </a:p>
          <a:p>
            <a:r>
              <a:rPr lang="en-US" dirty="0"/>
              <a:t>2:45PM – Tour the </a:t>
            </a:r>
            <a:r>
              <a:rPr lang="en-US" b="1" dirty="0"/>
              <a:t>Ryman Auditorium </a:t>
            </a:r>
          </a:p>
          <a:p>
            <a:r>
              <a:rPr lang="en-US" dirty="0"/>
              <a:t>5:30PM – Dinner at </a:t>
            </a:r>
            <a:r>
              <a:rPr lang="en-US" b="1" dirty="0"/>
              <a:t>Ole Red</a:t>
            </a:r>
          </a:p>
          <a:p>
            <a:r>
              <a:rPr lang="en-US" dirty="0"/>
              <a:t>PM – Walk the </a:t>
            </a:r>
            <a:r>
              <a:rPr lang="en-US" b="1" dirty="0"/>
              <a:t>Seigenthaler Pedestrian Bridge</a:t>
            </a:r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8694D-4915-90FE-36FF-646912FB1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158" y="0"/>
            <a:ext cx="4395842" cy="2857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363275-8A4C-5457-FDBF-F93CD887B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662" y="2674446"/>
            <a:ext cx="3944338" cy="2222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7A02DA-A715-F93C-48AF-FE5BE5C1E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409" y="3785527"/>
            <a:ext cx="3032164" cy="303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E1D12E-966F-FA65-037F-36AA046C0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662" y="4734706"/>
            <a:ext cx="3774745" cy="2123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207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29756"/>
            <a:ext cx="8596668" cy="816864"/>
          </a:xfrm>
        </p:spPr>
        <p:txBody>
          <a:bodyPr>
            <a:normAutofit/>
          </a:bodyPr>
          <a:lstStyle/>
          <a:p>
            <a:r>
              <a:rPr lang="en-US" dirty="0"/>
              <a:t>Itinerary - Thursday, June 13,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9AM – </a:t>
            </a:r>
            <a:r>
              <a:rPr lang="en-US" b="1" dirty="0"/>
              <a:t>Honky </a:t>
            </a:r>
            <a:r>
              <a:rPr lang="en-US" b="1" dirty="0" err="1"/>
              <a:t>Tonk</a:t>
            </a:r>
            <a:r>
              <a:rPr lang="en-US" b="1" dirty="0"/>
              <a:t> Party at Legends Corner</a:t>
            </a:r>
          </a:p>
          <a:p>
            <a:r>
              <a:rPr lang="en-US" dirty="0"/>
              <a:t>11:15AM – </a:t>
            </a:r>
            <a:r>
              <a:rPr lang="en-US" b="1" dirty="0"/>
              <a:t>Tour the National Museum of African American Music</a:t>
            </a:r>
            <a:endParaRPr lang="en-US" i="1" dirty="0"/>
          </a:p>
          <a:p>
            <a:r>
              <a:rPr lang="en-US" dirty="0"/>
              <a:t>1:30PM – Farewell Lunch at </a:t>
            </a:r>
            <a:r>
              <a:rPr lang="en-US" b="1" dirty="0"/>
              <a:t>Hard Rock Café </a:t>
            </a:r>
          </a:p>
          <a:p>
            <a:r>
              <a:rPr lang="en-US" sz="1800" dirty="0"/>
              <a:t>3PM – Depart for </a:t>
            </a:r>
            <a:r>
              <a:rPr lang="en-US" sz="1800" b="1" dirty="0"/>
              <a:t>home</a:t>
            </a:r>
          </a:p>
          <a:p>
            <a:r>
              <a:rPr lang="en-US" dirty="0"/>
              <a:t>9:30P</a:t>
            </a:r>
            <a:r>
              <a:rPr lang="en-US" sz="1800" dirty="0"/>
              <a:t>M – Approximate arrival at </a:t>
            </a:r>
            <a:r>
              <a:rPr lang="en-US" sz="1800" b="1" dirty="0"/>
              <a:t>O’Fallon Township HS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A658B-73B3-F829-02F6-7C5FEC432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555" y="3214140"/>
            <a:ext cx="3275470" cy="371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3ABEC3-99F3-1694-B53F-02D1954A0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221" y="0"/>
            <a:ext cx="4341779" cy="4341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25B58-661D-6F1F-23C7-B36DA907F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69" y="3856706"/>
            <a:ext cx="2174876" cy="3069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5378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579" y="393841"/>
            <a:ext cx="11390841" cy="1116902"/>
          </a:xfrm>
        </p:spPr>
        <p:txBody>
          <a:bodyPr>
            <a:normAutofit/>
          </a:bodyPr>
          <a:lstStyle/>
          <a:p>
            <a:r>
              <a:rPr lang="en-US" dirty="0"/>
              <a:t>Accommodations – Holiday Inn Express Nashville Airport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95" y="1163339"/>
            <a:ext cx="8596668" cy="3913632"/>
          </a:xfrm>
        </p:spPr>
        <p:txBody>
          <a:bodyPr/>
          <a:lstStyle/>
          <a:p>
            <a:r>
              <a:rPr lang="en-US" dirty="0"/>
              <a:t>Full buffet breakfast each morning </a:t>
            </a:r>
          </a:p>
          <a:p>
            <a:r>
              <a:rPr lang="en-US" dirty="0"/>
              <a:t>1111 Airport Center Dr, Nashville, TN 37214</a:t>
            </a:r>
          </a:p>
          <a:p>
            <a:r>
              <a:rPr lang="en-US" dirty="0"/>
              <a:t>(615) 883-1366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E87C5-FAF6-630A-BA11-2FAEE6675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27" y="2488367"/>
            <a:ext cx="4814255" cy="320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A10D17-6239-2DB3-AF29-C60529636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527" y="2488367"/>
            <a:ext cx="5206778" cy="3471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808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151" y="143219"/>
            <a:ext cx="8596668" cy="816864"/>
          </a:xfrm>
        </p:spPr>
        <p:txBody>
          <a:bodyPr/>
          <a:lstStyle/>
          <a:p>
            <a:r>
              <a:rPr lang="en-US" dirty="0"/>
              <a:t>Trip Inclusions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8151" y="797279"/>
            <a:ext cx="11618428" cy="5100638"/>
          </a:xfrm>
        </p:spPr>
        <p:txBody>
          <a:bodyPr numCol="2">
            <a:noAutofit/>
          </a:bodyPr>
          <a:lstStyle/>
          <a:p>
            <a:r>
              <a:rPr lang="de-DE" sz="1400" dirty="0"/>
              <a:t>2 - 56 passenger motor coaches</a:t>
            </a:r>
          </a:p>
          <a:p>
            <a:r>
              <a:rPr lang="en-US" sz="1400" dirty="0"/>
              <a:t>Gratuities for your motor coach drivers </a:t>
            </a:r>
          </a:p>
          <a:p>
            <a:r>
              <a:rPr lang="en-US" sz="1400" dirty="0"/>
              <a:t>3 Nights’ accommodations at Holiday Inn Express Nashville Airport</a:t>
            </a:r>
          </a:p>
          <a:p>
            <a:r>
              <a:rPr lang="en-US" sz="1400" dirty="0"/>
              <a:t>Hotel Room for the Motor Coach Driver(s) </a:t>
            </a:r>
          </a:p>
          <a:p>
            <a:r>
              <a:rPr lang="en-US" sz="1400" dirty="0"/>
              <a:t>Breakfast at hotels </a:t>
            </a:r>
          </a:p>
          <a:p>
            <a:r>
              <a:rPr lang="en-US" sz="1400" dirty="0"/>
              <a:t>All Students will pay Quad Occupancy Price (Quad Occupancy must be maximized)</a:t>
            </a:r>
          </a:p>
          <a:p>
            <a:r>
              <a:rPr lang="en-US" sz="1400" dirty="0"/>
              <a:t>Group Dinner at Ole Red </a:t>
            </a:r>
          </a:p>
          <a:p>
            <a:r>
              <a:rPr lang="en-US" sz="1400" dirty="0"/>
              <a:t>Group Meal at Paula Deen's Family Kitchen</a:t>
            </a:r>
          </a:p>
          <a:p>
            <a:r>
              <a:rPr lang="en-US" sz="1400" dirty="0"/>
              <a:t>Group Lunch at Hard Rock Cafe </a:t>
            </a:r>
          </a:p>
          <a:p>
            <a:r>
              <a:rPr lang="en-US" sz="1400" dirty="0"/>
              <a:t>Excursion to the John Seigenthaler Pedestrian Bridge</a:t>
            </a:r>
          </a:p>
          <a:p>
            <a:r>
              <a:rPr lang="en-US" sz="1400" dirty="0"/>
              <a:t>Excursion to Nashville Farmers' Market </a:t>
            </a:r>
          </a:p>
          <a:p>
            <a:r>
              <a:rPr lang="en-US" sz="1400" dirty="0"/>
              <a:t>Excursion to Downtown Nashville </a:t>
            </a:r>
          </a:p>
          <a:p>
            <a:r>
              <a:rPr lang="en-US" sz="1400" dirty="0"/>
              <a:t>Admission to the Legends Corner Honky </a:t>
            </a:r>
            <a:r>
              <a:rPr lang="en-US" sz="1400" dirty="0" err="1"/>
              <a:t>Tonk</a:t>
            </a:r>
            <a:r>
              <a:rPr lang="en-US" sz="1400" dirty="0"/>
              <a:t> Party </a:t>
            </a:r>
          </a:p>
          <a:p>
            <a:r>
              <a:rPr lang="en-US" sz="1400" dirty="0"/>
              <a:t>Admission to the National Museum of African American Music with interactive Wristband 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Admission and Group Meal at Top Golf </a:t>
            </a:r>
          </a:p>
          <a:p>
            <a:r>
              <a:rPr lang="en-US" sz="1400" dirty="0"/>
              <a:t>Backstage Tour of the Grand Ole Opry </a:t>
            </a:r>
          </a:p>
          <a:p>
            <a:r>
              <a:rPr lang="en-US" sz="1400" dirty="0"/>
              <a:t>Ticket to Grand Ole Opry </a:t>
            </a:r>
          </a:p>
          <a:p>
            <a:r>
              <a:rPr lang="en-US" sz="1400" dirty="0"/>
              <a:t>Self Guided Tour of the Ryman </a:t>
            </a:r>
          </a:p>
          <a:p>
            <a:r>
              <a:rPr lang="en-US" sz="1400" dirty="0"/>
              <a:t>CD of your recording at RCA Studio B </a:t>
            </a:r>
          </a:p>
          <a:p>
            <a:r>
              <a:rPr lang="en-US" sz="1400" dirty="0"/>
              <a:t>Admission to the RCA Studio B Tour and Recording </a:t>
            </a:r>
          </a:p>
          <a:p>
            <a:r>
              <a:rPr lang="en-US" sz="1400" dirty="0"/>
              <a:t>Admission to the Country Music Hall of Fame Museum</a:t>
            </a:r>
          </a:p>
          <a:p>
            <a:r>
              <a:rPr lang="en-US" sz="1400" dirty="0"/>
              <a:t>Excursion to Opry Mills Mall </a:t>
            </a:r>
          </a:p>
          <a:p>
            <a:r>
              <a:rPr lang="en-US" sz="1400" dirty="0"/>
              <a:t>Campus Tour at Vanderbilt University </a:t>
            </a:r>
          </a:p>
          <a:p>
            <a:r>
              <a:rPr lang="en-US" sz="1400" dirty="0"/>
              <a:t>Campus Tour at Belmont University</a:t>
            </a:r>
          </a:p>
          <a:p>
            <a:r>
              <a:rPr lang="en-US" sz="1400" dirty="0"/>
              <a:t>Group Performance in the Opry House Plaza</a:t>
            </a:r>
          </a:p>
          <a:p>
            <a:r>
              <a:rPr lang="en-US" sz="1400" dirty="0"/>
              <a:t>Honorarium for Choir Clinic at Vanderbilt University</a:t>
            </a:r>
          </a:p>
          <a:p>
            <a:r>
              <a:rPr lang="en-US" sz="1400" dirty="0"/>
              <a:t>1 Onsite Company Tour Director(s)</a:t>
            </a:r>
            <a:endParaRPr lang="en-US" sz="1400" b="1" dirty="0"/>
          </a:p>
          <a:p>
            <a:r>
              <a:rPr lang="en-US" sz="1400" dirty="0"/>
              <a:t>BRT Video Souvenir &amp; Tracking/Messaging App</a:t>
            </a:r>
          </a:p>
          <a:p>
            <a:r>
              <a:rPr lang="en-US" sz="1400" dirty="0"/>
              <a:t>BRT Drawstring bag for every participant</a:t>
            </a:r>
          </a:p>
          <a:p>
            <a:r>
              <a:rPr lang="en-US" sz="1400" dirty="0"/>
              <a:t>BRT Payments - Online Payment System</a:t>
            </a:r>
          </a:p>
          <a:p>
            <a:r>
              <a:rPr lang="en-US" sz="1400" dirty="0"/>
              <a:t>BRT Luggage Tags</a:t>
            </a:r>
          </a:p>
        </p:txBody>
      </p:sp>
    </p:spTree>
    <p:extLst>
      <p:ext uri="{BB962C8B-B14F-4D97-AF65-F5344CB8AC3E}">
        <p14:creationId xmlns:p14="http://schemas.microsoft.com/office/powerpoint/2010/main" val="190278700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7">
      <a:dk1>
        <a:srgbClr val="072E6C"/>
      </a:dk1>
      <a:lt1>
        <a:srgbClr val="FFFFFF"/>
      </a:lt1>
      <a:dk2>
        <a:srgbClr val="072E6C"/>
      </a:dk2>
      <a:lt2>
        <a:srgbClr val="ACCBF9"/>
      </a:lt2>
      <a:accent1>
        <a:srgbClr val="387BBB"/>
      </a:accent1>
      <a:accent2>
        <a:srgbClr val="6D2987"/>
      </a:accent2>
      <a:accent3>
        <a:srgbClr val="69208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3444</TotalTime>
  <Words>792</Words>
  <Application>Microsoft Office PowerPoint</Application>
  <PresentationFormat>Widescreen</PresentationFormat>
  <Paragraphs>129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Arvo</vt:lpstr>
      <vt:lpstr>Calibri</vt:lpstr>
      <vt:lpstr>Franklin Gothic Book</vt:lpstr>
      <vt:lpstr>Helvetica</vt:lpstr>
      <vt:lpstr>Times New Roman</vt:lpstr>
      <vt:lpstr>Wingdings 3</vt:lpstr>
      <vt:lpstr>Facet</vt:lpstr>
      <vt:lpstr>Nashville , TN</vt:lpstr>
      <vt:lpstr>BRT: Since 1981</vt:lpstr>
      <vt:lpstr>Trip Highlights</vt:lpstr>
      <vt:lpstr>Itinerary - Monday, June 10, 2024</vt:lpstr>
      <vt:lpstr>Itinerary - Tuesday, June 11, 2024</vt:lpstr>
      <vt:lpstr>Itinerary - Wednesday, June 12, 2024</vt:lpstr>
      <vt:lpstr>Itinerary - Thursday, June 13, 2024</vt:lpstr>
      <vt:lpstr>Accommodations – Holiday Inn Express Nashville Airport</vt:lpstr>
      <vt:lpstr>Trip Inclusions</vt:lpstr>
      <vt:lpstr>Payment Schedule</vt:lpstr>
      <vt:lpstr>BRT Payments</vt:lpstr>
      <vt:lpstr>Travel Insurance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Hamilton</dc:creator>
  <cp:lastModifiedBy>Dave Hamilton</cp:lastModifiedBy>
  <cp:revision>163</cp:revision>
  <dcterms:created xsi:type="dcterms:W3CDTF">2016-08-10T16:13:28Z</dcterms:created>
  <dcterms:modified xsi:type="dcterms:W3CDTF">2023-08-31T20:06:33Z</dcterms:modified>
</cp:coreProperties>
</file>